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10287000" cx="18288000"/>
  <p:notesSz cx="6858000" cy="9144000"/>
  <p:embeddedFontLst>
    <p:embeddedFont>
      <p:font typeface="Caveat"/>
      <p:bold r:id="rId16"/>
    </p:embeddedFont>
    <p:embeddedFont>
      <p:font typeface="Barlow"/>
      <p:bold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19" roundtripDataSignature="AMtx7mjyF2hUVLdpB/azEgUPNF0+saJRE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Barlow-bold.fntdata"/><Relationship Id="rId16" Type="http://schemas.openxmlformats.org/officeDocument/2006/relationships/font" Target="fonts/Caveat-bold.fntdata"/><Relationship Id="rId5" Type="http://schemas.openxmlformats.org/officeDocument/2006/relationships/notesMaster" Target="notesMasters/notesMaster1.xml"/><Relationship Id="rId19" Type="http://customschemas.google.com/relationships/presentationmetadata" Target="metadata"/><Relationship Id="rId6" Type="http://schemas.openxmlformats.org/officeDocument/2006/relationships/slide" Target="slides/slide1.xml"/><Relationship Id="rId18" Type="http://schemas.openxmlformats.org/officeDocument/2006/relationships/font" Target="fonts/Barlow-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01ea86753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g201ea867536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01ea86753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g201ea867536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9"/>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0"/>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0"/>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3"/>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3"/>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4"/>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4"/>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5"/>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5"/>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7"/>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7"/>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7"/>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8"/>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8"/>
          <p:cNvSpPr/>
          <p:nvPr>
            <p:ph idx="2" type="pic"/>
          </p:nvPr>
        </p:nvSpPr>
        <p:spPr>
          <a:xfrm>
            <a:off x="1792288" y="612775"/>
            <a:ext cx="5486400" cy="4114800"/>
          </a:xfrm>
          <a:prstGeom prst="rect">
            <a:avLst/>
          </a:prstGeom>
          <a:noFill/>
          <a:ln>
            <a:noFill/>
          </a:ln>
        </p:spPr>
      </p:sp>
      <p:sp>
        <p:nvSpPr>
          <p:cNvPr id="64" name="Google Shape;64;p18"/>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2.png"/><Relationship Id="rId7" Type="http://schemas.openxmlformats.org/officeDocument/2006/relationships/image" Target="../media/image4.png"/><Relationship Id="rId8"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8535"/>
        </a:solidFill>
      </p:bgPr>
    </p:bg>
    <p:spTree>
      <p:nvGrpSpPr>
        <p:cNvPr id="83" name="Shape 83"/>
        <p:cNvGrpSpPr/>
        <p:nvPr/>
      </p:nvGrpSpPr>
      <p:grpSpPr>
        <a:xfrm>
          <a:off x="0" y="0"/>
          <a:ext cx="0" cy="0"/>
          <a:chOff x="0" y="0"/>
          <a:chExt cx="0" cy="0"/>
        </a:xfrm>
      </p:grpSpPr>
      <p:sp>
        <p:nvSpPr>
          <p:cNvPr id="84" name="Google Shape;84;p1"/>
          <p:cNvSpPr txBox="1"/>
          <p:nvPr/>
        </p:nvSpPr>
        <p:spPr>
          <a:xfrm>
            <a:off x="1944331" y="3823373"/>
            <a:ext cx="10777500" cy="2713200"/>
          </a:xfrm>
          <a:prstGeom prst="rect">
            <a:avLst/>
          </a:prstGeom>
          <a:noFill/>
          <a:ln>
            <a:noFill/>
          </a:ln>
        </p:spPr>
        <p:txBody>
          <a:bodyPr anchorCtr="0" anchor="t" bIns="0" lIns="0" spcFirstLastPara="1" rIns="0" wrap="square" tIns="0">
            <a:spAutoFit/>
          </a:bodyPr>
          <a:lstStyle/>
          <a:p>
            <a:pPr indent="0" lvl="0" marL="0" marR="0" rtl="0" algn="l">
              <a:lnSpc>
                <a:spcPct val="109995"/>
              </a:lnSpc>
              <a:spcBef>
                <a:spcPts val="0"/>
              </a:spcBef>
              <a:spcAft>
                <a:spcPts val="0"/>
              </a:spcAft>
              <a:buNone/>
            </a:pPr>
            <a:r>
              <a:rPr i="0" lang="en-US" sz="8394" u="none" cap="none" strike="noStrike">
                <a:solidFill>
                  <a:srgbClr val="763C00"/>
                </a:solidFill>
                <a:latin typeface="Times New Roman"/>
                <a:ea typeface="Times New Roman"/>
                <a:cs typeface="Times New Roman"/>
                <a:sym typeface="Times New Roman"/>
              </a:rPr>
              <a:t>Money Management System</a:t>
            </a:r>
            <a:endParaRPr>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C897"/>
        </a:solidFill>
      </p:bgPr>
    </p:bg>
    <p:spTree>
      <p:nvGrpSpPr>
        <p:cNvPr id="155" name="Shape 155"/>
        <p:cNvGrpSpPr/>
        <p:nvPr/>
      </p:nvGrpSpPr>
      <p:grpSpPr>
        <a:xfrm>
          <a:off x="0" y="0"/>
          <a:ext cx="0" cy="0"/>
          <a:chOff x="0" y="0"/>
          <a:chExt cx="0" cy="0"/>
        </a:xfrm>
      </p:grpSpPr>
      <p:sp>
        <p:nvSpPr>
          <p:cNvPr id="156" name="Google Shape;156;p8"/>
          <p:cNvSpPr txBox="1"/>
          <p:nvPr/>
        </p:nvSpPr>
        <p:spPr>
          <a:xfrm>
            <a:off x="771525" y="2994659"/>
            <a:ext cx="16744950" cy="3724911"/>
          </a:xfrm>
          <a:prstGeom prst="rect">
            <a:avLst/>
          </a:prstGeom>
          <a:noFill/>
          <a:ln>
            <a:noFill/>
          </a:ln>
        </p:spPr>
        <p:txBody>
          <a:bodyPr anchorCtr="0" anchor="t" bIns="0" lIns="0" spcFirstLastPara="1" rIns="0" wrap="square" tIns="0">
            <a:spAutoFit/>
          </a:bodyPr>
          <a:lstStyle/>
          <a:p>
            <a:pPr indent="0" lvl="0" marL="0" marR="0" rtl="0" algn="ctr">
              <a:lnSpc>
                <a:spcPct val="140001"/>
              </a:lnSpc>
              <a:spcBef>
                <a:spcPts val="0"/>
              </a:spcBef>
              <a:spcAft>
                <a:spcPts val="0"/>
              </a:spcAft>
              <a:buNone/>
            </a:pPr>
            <a:r>
              <a:rPr b="1" i="0" lang="en-US" sz="21724" u="none" cap="none" strike="noStrike">
                <a:solidFill>
                  <a:srgbClr val="2946BF"/>
                </a:solidFill>
                <a:latin typeface="Caveat"/>
                <a:ea typeface="Caveat"/>
                <a:cs typeface="Caveat"/>
                <a:sym typeface="Caveat"/>
              </a:rPr>
              <a:t>Thank you!</a:t>
            </a:r>
            <a:endParaRPr/>
          </a:p>
        </p:txBody>
      </p:sp>
      <p:sp>
        <p:nvSpPr>
          <p:cNvPr id="157" name="Google Shape;157;p8"/>
          <p:cNvSpPr txBox="1"/>
          <p:nvPr/>
        </p:nvSpPr>
        <p:spPr>
          <a:xfrm>
            <a:off x="3449806" y="2079667"/>
            <a:ext cx="11388388" cy="565150"/>
          </a:xfrm>
          <a:prstGeom prst="rect">
            <a:avLst/>
          </a:prstGeom>
          <a:noFill/>
          <a:ln>
            <a:noFill/>
          </a:ln>
        </p:spPr>
        <p:txBody>
          <a:bodyPr anchorCtr="0" anchor="t" bIns="0" lIns="0" spcFirstLastPara="1" rIns="0" wrap="square" tIns="0">
            <a:spAutoFit/>
          </a:bodyPr>
          <a:lstStyle/>
          <a:p>
            <a:pPr indent="0" lvl="0" marL="0" marR="0" rtl="0" algn="ctr">
              <a:lnSpc>
                <a:spcPct val="110002"/>
              </a:lnSpc>
              <a:spcBef>
                <a:spcPts val="0"/>
              </a:spcBef>
              <a:spcAft>
                <a:spcPts val="0"/>
              </a:spcAft>
              <a:buNone/>
            </a:pPr>
            <a:r>
              <a:rPr b="0" i="0" lang="en-US" sz="3999" u="none" cap="none" strike="noStrike">
                <a:solidFill>
                  <a:srgbClr val="2946BF"/>
                </a:solidFill>
                <a:latin typeface="Arial"/>
                <a:ea typeface="Arial"/>
                <a:cs typeface="Arial"/>
                <a:sym typeface="Arial"/>
              </a:rPr>
              <a:t>Sonit Harish Shetty</a:t>
            </a:r>
            <a:endParaRPr/>
          </a:p>
        </p:txBody>
      </p:sp>
      <p:sp>
        <p:nvSpPr>
          <p:cNvPr id="158" name="Google Shape;158;p8"/>
          <p:cNvSpPr txBox="1"/>
          <p:nvPr/>
        </p:nvSpPr>
        <p:spPr>
          <a:xfrm>
            <a:off x="3449806" y="7740707"/>
            <a:ext cx="11388388" cy="565150"/>
          </a:xfrm>
          <a:prstGeom prst="rect">
            <a:avLst/>
          </a:prstGeom>
          <a:noFill/>
          <a:ln>
            <a:noFill/>
          </a:ln>
        </p:spPr>
        <p:txBody>
          <a:bodyPr anchorCtr="0" anchor="t" bIns="0" lIns="0" spcFirstLastPara="1" rIns="0" wrap="square" tIns="0">
            <a:spAutoFit/>
          </a:bodyPr>
          <a:lstStyle/>
          <a:p>
            <a:pPr indent="0" lvl="0" marL="0" marR="0" rtl="0" algn="ctr">
              <a:lnSpc>
                <a:spcPct val="110002"/>
              </a:lnSpc>
              <a:spcBef>
                <a:spcPts val="0"/>
              </a:spcBef>
              <a:spcAft>
                <a:spcPts val="0"/>
              </a:spcAft>
              <a:buNone/>
            </a:pPr>
            <a:r>
              <a:rPr b="0" i="0" lang="en-US" sz="3999" u="none" cap="none" strike="noStrike">
                <a:solidFill>
                  <a:srgbClr val="2946BF"/>
                </a:solidFill>
                <a:latin typeface="Arial"/>
                <a:ea typeface="Arial"/>
                <a:cs typeface="Arial"/>
                <a:sym typeface="Arial"/>
              </a:rPr>
              <a:t>Unext Reg ID: Axis11JFSB1117</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AE1C"/>
        </a:solidFill>
      </p:bgPr>
    </p:bg>
    <p:spTree>
      <p:nvGrpSpPr>
        <p:cNvPr id="88" name="Shape 88"/>
        <p:cNvGrpSpPr/>
        <p:nvPr/>
      </p:nvGrpSpPr>
      <p:grpSpPr>
        <a:xfrm>
          <a:off x="0" y="0"/>
          <a:ext cx="0" cy="0"/>
          <a:chOff x="0" y="0"/>
          <a:chExt cx="0" cy="0"/>
        </a:xfrm>
      </p:grpSpPr>
      <p:sp>
        <p:nvSpPr>
          <p:cNvPr id="89" name="Google Shape;89;p2"/>
          <p:cNvSpPr txBox="1"/>
          <p:nvPr/>
        </p:nvSpPr>
        <p:spPr>
          <a:xfrm>
            <a:off x="3217387" y="4111547"/>
            <a:ext cx="12029700" cy="2478300"/>
          </a:xfrm>
          <a:prstGeom prst="rect">
            <a:avLst/>
          </a:prstGeom>
          <a:noFill/>
          <a:ln>
            <a:noFill/>
          </a:ln>
        </p:spPr>
        <p:txBody>
          <a:bodyPr anchorCtr="0" anchor="t" bIns="0" lIns="0" spcFirstLastPara="1" rIns="0" wrap="square" tIns="0">
            <a:spAutoFit/>
          </a:bodyPr>
          <a:lstStyle/>
          <a:p>
            <a:pPr indent="0" lvl="0" marL="0" marR="0" rtl="0" algn="just">
              <a:lnSpc>
                <a:spcPct val="150017"/>
              </a:lnSpc>
              <a:spcBef>
                <a:spcPts val="0"/>
              </a:spcBef>
              <a:spcAft>
                <a:spcPts val="0"/>
              </a:spcAft>
              <a:buNone/>
            </a:pPr>
            <a:r>
              <a:rPr lang="en-US" sz="2300">
                <a:solidFill>
                  <a:schemeClr val="dk1"/>
                </a:solidFill>
                <a:latin typeface="Times New Roman"/>
                <a:ea typeface="Times New Roman"/>
                <a:cs typeface="Times New Roman"/>
                <a:sym typeface="Times New Roman"/>
              </a:rPr>
              <a:t>As you know, financial management is crucial for schools to ensure that they have the resources to provide quality education to their students. However, keeping track of expenses and revenues can be a daunting task for school administrators. That's why this project money management system mainly focuses to help schools on to calculate the total money spent on teacher salaries and total money earned from student fees.</a:t>
            </a:r>
            <a:endParaRPr sz="2500">
              <a:solidFill>
                <a:schemeClr val="dk1"/>
              </a:solidFill>
              <a:latin typeface="Times New Roman"/>
              <a:ea typeface="Times New Roman"/>
              <a:cs typeface="Times New Roman"/>
              <a:sym typeface="Times New Roman"/>
            </a:endParaRPr>
          </a:p>
        </p:txBody>
      </p:sp>
      <p:sp>
        <p:nvSpPr>
          <p:cNvPr id="90" name="Google Shape;90;p2"/>
          <p:cNvSpPr txBox="1"/>
          <p:nvPr/>
        </p:nvSpPr>
        <p:spPr>
          <a:xfrm>
            <a:off x="1297666" y="1019175"/>
            <a:ext cx="15692700" cy="1477800"/>
          </a:xfrm>
          <a:prstGeom prst="rect">
            <a:avLst/>
          </a:prstGeom>
          <a:noFill/>
          <a:ln>
            <a:noFill/>
          </a:ln>
        </p:spPr>
        <p:txBody>
          <a:bodyPr anchorCtr="0" anchor="t" bIns="0" lIns="0" spcFirstLastPara="1" rIns="0" wrap="square" tIns="0">
            <a:spAutoFit/>
          </a:bodyPr>
          <a:lstStyle/>
          <a:p>
            <a:pPr indent="0" lvl="0" marL="0" marR="0" rtl="0" algn="ctr">
              <a:lnSpc>
                <a:spcPct val="119989"/>
              </a:lnSpc>
              <a:spcBef>
                <a:spcPts val="0"/>
              </a:spcBef>
              <a:spcAft>
                <a:spcPts val="0"/>
              </a:spcAft>
              <a:buNone/>
            </a:pPr>
            <a:r>
              <a:rPr i="0" lang="en-US" sz="9600" u="none" cap="none" strike="noStrike">
                <a:solidFill>
                  <a:srgbClr val="4C7031"/>
                </a:solidFill>
                <a:latin typeface="Times New Roman"/>
                <a:ea typeface="Times New Roman"/>
                <a:cs typeface="Times New Roman"/>
                <a:sym typeface="Times New Roman"/>
              </a:rPr>
              <a:t>Introduction</a:t>
            </a:r>
            <a:endParaRPr>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C61A"/>
        </a:solidFill>
      </p:bgPr>
    </p:bg>
    <p:spTree>
      <p:nvGrpSpPr>
        <p:cNvPr id="94" name="Shape 94"/>
        <p:cNvGrpSpPr/>
        <p:nvPr/>
      </p:nvGrpSpPr>
      <p:grpSpPr>
        <a:xfrm>
          <a:off x="0" y="0"/>
          <a:ext cx="0" cy="0"/>
          <a:chOff x="0" y="0"/>
          <a:chExt cx="0" cy="0"/>
        </a:xfrm>
      </p:grpSpPr>
      <p:pic>
        <p:nvPicPr>
          <p:cNvPr id="95" name="Google Shape;95;p3"/>
          <p:cNvPicPr preferRelativeResize="0"/>
          <p:nvPr/>
        </p:nvPicPr>
        <p:blipFill rotWithShape="1">
          <a:blip r:embed="rId3">
            <a:alphaModFix/>
          </a:blip>
          <a:srcRect b="0" l="0" r="0" t="0"/>
          <a:stretch/>
        </p:blipFill>
        <p:spPr>
          <a:xfrm>
            <a:off x="1708036" y="4148931"/>
            <a:ext cx="1054987" cy="1054987"/>
          </a:xfrm>
          <a:prstGeom prst="rect">
            <a:avLst/>
          </a:prstGeom>
          <a:noFill/>
          <a:ln>
            <a:noFill/>
          </a:ln>
        </p:spPr>
      </p:pic>
      <p:pic>
        <p:nvPicPr>
          <p:cNvPr id="96" name="Google Shape;96;p3"/>
          <p:cNvPicPr preferRelativeResize="0"/>
          <p:nvPr/>
        </p:nvPicPr>
        <p:blipFill rotWithShape="1">
          <a:blip r:embed="rId4">
            <a:alphaModFix/>
          </a:blip>
          <a:srcRect b="0" l="484" r="484" t="0"/>
          <a:stretch/>
        </p:blipFill>
        <p:spPr>
          <a:xfrm>
            <a:off x="1708036" y="5841621"/>
            <a:ext cx="1054987" cy="1065320"/>
          </a:xfrm>
          <a:prstGeom prst="rect">
            <a:avLst/>
          </a:prstGeom>
          <a:noFill/>
          <a:ln>
            <a:noFill/>
          </a:ln>
        </p:spPr>
      </p:pic>
      <p:pic>
        <p:nvPicPr>
          <p:cNvPr id="97" name="Google Shape;97;p3"/>
          <p:cNvPicPr preferRelativeResize="0"/>
          <p:nvPr/>
        </p:nvPicPr>
        <p:blipFill rotWithShape="1">
          <a:blip r:embed="rId5">
            <a:alphaModFix/>
          </a:blip>
          <a:srcRect b="0" l="0" r="0" t="0"/>
          <a:stretch/>
        </p:blipFill>
        <p:spPr>
          <a:xfrm>
            <a:off x="11058664" y="4148931"/>
            <a:ext cx="1054987" cy="1054987"/>
          </a:xfrm>
          <a:prstGeom prst="rect">
            <a:avLst/>
          </a:prstGeom>
          <a:noFill/>
          <a:ln>
            <a:noFill/>
          </a:ln>
        </p:spPr>
      </p:pic>
      <p:pic>
        <p:nvPicPr>
          <p:cNvPr id="98" name="Google Shape;98;p3"/>
          <p:cNvPicPr preferRelativeResize="0"/>
          <p:nvPr/>
        </p:nvPicPr>
        <p:blipFill rotWithShape="1">
          <a:blip r:embed="rId6">
            <a:alphaModFix/>
          </a:blip>
          <a:srcRect b="0" l="669" r="669" t="374"/>
          <a:stretch/>
        </p:blipFill>
        <p:spPr>
          <a:xfrm>
            <a:off x="11058664" y="5841621"/>
            <a:ext cx="1054987" cy="1065320"/>
          </a:xfrm>
          <a:prstGeom prst="rect">
            <a:avLst/>
          </a:prstGeom>
          <a:noFill/>
          <a:ln>
            <a:noFill/>
          </a:ln>
        </p:spPr>
      </p:pic>
      <p:pic>
        <p:nvPicPr>
          <p:cNvPr id="99" name="Google Shape;99;p3"/>
          <p:cNvPicPr preferRelativeResize="0"/>
          <p:nvPr/>
        </p:nvPicPr>
        <p:blipFill rotWithShape="1">
          <a:blip r:embed="rId7">
            <a:alphaModFix/>
          </a:blip>
          <a:srcRect b="0" l="1104" r="1103" t="5505"/>
          <a:stretch/>
        </p:blipFill>
        <p:spPr>
          <a:xfrm>
            <a:off x="1708036" y="7545116"/>
            <a:ext cx="1054987" cy="1019413"/>
          </a:xfrm>
          <a:prstGeom prst="rect">
            <a:avLst/>
          </a:prstGeom>
          <a:noFill/>
          <a:ln>
            <a:noFill/>
          </a:ln>
        </p:spPr>
      </p:pic>
      <p:pic>
        <p:nvPicPr>
          <p:cNvPr id="100" name="Google Shape;100;p3"/>
          <p:cNvPicPr preferRelativeResize="0"/>
          <p:nvPr/>
        </p:nvPicPr>
        <p:blipFill rotWithShape="1">
          <a:blip r:embed="rId8">
            <a:alphaModFix/>
          </a:blip>
          <a:srcRect b="0" l="0" r="0" t="0"/>
          <a:stretch/>
        </p:blipFill>
        <p:spPr>
          <a:xfrm>
            <a:off x="11123311" y="7545116"/>
            <a:ext cx="925692" cy="925692"/>
          </a:xfrm>
          <a:prstGeom prst="rect">
            <a:avLst/>
          </a:prstGeom>
          <a:noFill/>
          <a:ln>
            <a:noFill/>
          </a:ln>
        </p:spPr>
      </p:pic>
      <p:sp>
        <p:nvSpPr>
          <p:cNvPr id="101" name="Google Shape;101;p3"/>
          <p:cNvSpPr txBox="1"/>
          <p:nvPr/>
        </p:nvSpPr>
        <p:spPr>
          <a:xfrm>
            <a:off x="1569371" y="1386425"/>
            <a:ext cx="15278100" cy="1493100"/>
          </a:xfrm>
          <a:prstGeom prst="rect">
            <a:avLst/>
          </a:prstGeom>
          <a:noFill/>
          <a:ln>
            <a:noFill/>
          </a:ln>
        </p:spPr>
        <p:txBody>
          <a:bodyPr anchorCtr="0" anchor="t" bIns="0" lIns="0" spcFirstLastPara="1" rIns="0" wrap="square" tIns="0">
            <a:spAutoFit/>
          </a:bodyPr>
          <a:lstStyle/>
          <a:p>
            <a:pPr indent="0" lvl="0" marL="0" marR="0" rtl="0" algn="ctr">
              <a:lnSpc>
                <a:spcPct val="140009"/>
              </a:lnSpc>
              <a:spcBef>
                <a:spcPts val="0"/>
              </a:spcBef>
              <a:spcAft>
                <a:spcPts val="0"/>
              </a:spcAft>
              <a:buNone/>
            </a:pPr>
            <a:r>
              <a:rPr i="0" lang="en-US" sz="9700" u="none" cap="none" strike="noStrike">
                <a:solidFill>
                  <a:srgbClr val="372A28"/>
                </a:solidFill>
                <a:latin typeface="Times New Roman"/>
                <a:ea typeface="Times New Roman"/>
                <a:cs typeface="Times New Roman"/>
                <a:sym typeface="Times New Roman"/>
              </a:rPr>
              <a:t>Tools used in the Project</a:t>
            </a:r>
            <a:endParaRPr sz="700">
              <a:latin typeface="Times New Roman"/>
              <a:ea typeface="Times New Roman"/>
              <a:cs typeface="Times New Roman"/>
              <a:sym typeface="Times New Roman"/>
            </a:endParaRPr>
          </a:p>
        </p:txBody>
      </p:sp>
      <p:sp>
        <p:nvSpPr>
          <p:cNvPr id="102" name="Google Shape;102;p3"/>
          <p:cNvSpPr txBox="1"/>
          <p:nvPr/>
        </p:nvSpPr>
        <p:spPr>
          <a:xfrm>
            <a:off x="2877598" y="4174458"/>
            <a:ext cx="2726382" cy="87312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5000" u="none" cap="none" strike="noStrike">
                <a:solidFill>
                  <a:srgbClr val="372A28"/>
                </a:solidFill>
                <a:latin typeface="Barlow"/>
                <a:ea typeface="Barlow"/>
                <a:cs typeface="Barlow"/>
                <a:sym typeface="Barlow"/>
              </a:rPr>
              <a:t>Vs Code</a:t>
            </a:r>
            <a:endParaRPr/>
          </a:p>
        </p:txBody>
      </p:sp>
      <p:sp>
        <p:nvSpPr>
          <p:cNvPr id="103" name="Google Shape;103;p3"/>
          <p:cNvSpPr txBox="1"/>
          <p:nvPr/>
        </p:nvSpPr>
        <p:spPr>
          <a:xfrm>
            <a:off x="2877598" y="5872314"/>
            <a:ext cx="3816600" cy="7695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5000">
                <a:solidFill>
                  <a:srgbClr val="372A28"/>
                </a:solidFill>
                <a:latin typeface="Barlow"/>
                <a:ea typeface="Barlow"/>
                <a:cs typeface="Barlow"/>
                <a:sym typeface="Barlow"/>
              </a:rPr>
              <a:t>Spring Boot</a:t>
            </a:r>
            <a:endParaRPr/>
          </a:p>
        </p:txBody>
      </p:sp>
      <p:sp>
        <p:nvSpPr>
          <p:cNvPr id="104" name="Google Shape;104;p3"/>
          <p:cNvSpPr txBox="1"/>
          <p:nvPr/>
        </p:nvSpPr>
        <p:spPr>
          <a:xfrm>
            <a:off x="12494712" y="4174458"/>
            <a:ext cx="1972121" cy="87312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5000" u="none" cap="none" strike="noStrike">
                <a:solidFill>
                  <a:srgbClr val="372A28"/>
                </a:solidFill>
                <a:latin typeface="Barlow"/>
                <a:ea typeface="Barlow"/>
                <a:cs typeface="Barlow"/>
                <a:sym typeface="Barlow"/>
              </a:rPr>
              <a:t>React</a:t>
            </a:r>
            <a:endParaRPr/>
          </a:p>
        </p:txBody>
      </p:sp>
      <p:sp>
        <p:nvSpPr>
          <p:cNvPr id="105" name="Google Shape;105;p3"/>
          <p:cNvSpPr txBox="1"/>
          <p:nvPr/>
        </p:nvSpPr>
        <p:spPr>
          <a:xfrm>
            <a:off x="12494712" y="5880569"/>
            <a:ext cx="2950518" cy="87312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5000" u="none" cap="none" strike="noStrike">
                <a:solidFill>
                  <a:srgbClr val="372A28"/>
                </a:solidFill>
                <a:latin typeface="Barlow"/>
                <a:ea typeface="Barlow"/>
                <a:cs typeface="Barlow"/>
                <a:sym typeface="Barlow"/>
              </a:rPr>
              <a:t>Postman</a:t>
            </a:r>
            <a:endParaRPr/>
          </a:p>
        </p:txBody>
      </p:sp>
      <p:sp>
        <p:nvSpPr>
          <p:cNvPr id="106" name="Google Shape;106;p3"/>
          <p:cNvSpPr txBox="1"/>
          <p:nvPr/>
        </p:nvSpPr>
        <p:spPr>
          <a:xfrm>
            <a:off x="2877598" y="7561110"/>
            <a:ext cx="4629900" cy="7695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5000">
                <a:solidFill>
                  <a:srgbClr val="372A28"/>
                </a:solidFill>
                <a:latin typeface="Barlow"/>
                <a:ea typeface="Barlow"/>
                <a:cs typeface="Barlow"/>
                <a:sym typeface="Barlow"/>
              </a:rPr>
              <a:t>Eureka Server</a:t>
            </a:r>
            <a:endParaRPr/>
          </a:p>
        </p:txBody>
      </p:sp>
      <p:sp>
        <p:nvSpPr>
          <p:cNvPr id="107" name="Google Shape;107;p3"/>
          <p:cNvSpPr txBox="1"/>
          <p:nvPr/>
        </p:nvSpPr>
        <p:spPr>
          <a:xfrm>
            <a:off x="12494712" y="7514250"/>
            <a:ext cx="3168253" cy="87312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5000" u="none" cap="none" strike="noStrike">
                <a:solidFill>
                  <a:srgbClr val="372A28"/>
                </a:solidFill>
                <a:latin typeface="Barlow"/>
                <a:ea typeface="Barlow"/>
                <a:cs typeface="Barlow"/>
                <a:sym typeface="Barlow"/>
              </a:rPr>
              <a:t>mongoDB</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A7073"/>
        </a:solidFill>
      </p:bgPr>
    </p:bg>
    <p:spTree>
      <p:nvGrpSpPr>
        <p:cNvPr id="111" name="Shape 111"/>
        <p:cNvGrpSpPr/>
        <p:nvPr/>
      </p:nvGrpSpPr>
      <p:grpSpPr>
        <a:xfrm>
          <a:off x="0" y="0"/>
          <a:ext cx="0" cy="0"/>
          <a:chOff x="0" y="0"/>
          <a:chExt cx="0" cy="0"/>
        </a:xfrm>
      </p:grpSpPr>
      <p:pic>
        <p:nvPicPr>
          <p:cNvPr id="112" name="Google Shape;112;p4"/>
          <p:cNvPicPr preferRelativeResize="0"/>
          <p:nvPr/>
        </p:nvPicPr>
        <p:blipFill rotWithShape="1">
          <a:blip r:embed="rId3">
            <a:alphaModFix/>
          </a:blip>
          <a:srcRect b="0" l="5710" r="273" t="0"/>
          <a:stretch/>
        </p:blipFill>
        <p:spPr>
          <a:xfrm>
            <a:off x="12682304" y="0"/>
            <a:ext cx="3403735" cy="10507042"/>
          </a:xfrm>
          <a:prstGeom prst="rect">
            <a:avLst/>
          </a:prstGeom>
          <a:noFill/>
          <a:ln>
            <a:noFill/>
          </a:ln>
        </p:spPr>
      </p:pic>
      <p:sp>
        <p:nvSpPr>
          <p:cNvPr id="113" name="Google Shape;113;p4"/>
          <p:cNvSpPr txBox="1"/>
          <p:nvPr/>
        </p:nvSpPr>
        <p:spPr>
          <a:xfrm>
            <a:off x="2194202" y="4117108"/>
            <a:ext cx="7353900" cy="2438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i="0" lang="en-US" sz="7200" u="none" cap="none" strike="noStrike">
                <a:solidFill>
                  <a:srgbClr val="2B4743"/>
                </a:solidFill>
                <a:latin typeface="Times New Roman"/>
                <a:ea typeface="Times New Roman"/>
                <a:cs typeface="Times New Roman"/>
                <a:sym typeface="Times New Roman"/>
              </a:rPr>
              <a:t>ARCHITECTURE </a:t>
            </a:r>
            <a:endParaRPr sz="600">
              <a:latin typeface="Times New Roman"/>
              <a:ea typeface="Times New Roman"/>
              <a:cs typeface="Times New Roman"/>
              <a:sym typeface="Times New Roman"/>
            </a:endParaRPr>
          </a:p>
          <a:p>
            <a:pPr indent="0" lvl="0" marL="0" marR="0" rtl="0" algn="l">
              <a:lnSpc>
                <a:spcPct val="120000"/>
              </a:lnSpc>
              <a:spcBef>
                <a:spcPts val="0"/>
              </a:spcBef>
              <a:spcAft>
                <a:spcPts val="0"/>
              </a:spcAft>
              <a:buNone/>
            </a:pPr>
            <a:r>
              <a:rPr i="0" lang="en-US" sz="7200" u="none" cap="none" strike="noStrike">
                <a:solidFill>
                  <a:srgbClr val="2B4743"/>
                </a:solidFill>
                <a:latin typeface="Times New Roman"/>
                <a:ea typeface="Times New Roman"/>
                <a:cs typeface="Times New Roman"/>
                <a:sym typeface="Times New Roman"/>
              </a:rPr>
              <a:t>DIAGRAM</a:t>
            </a:r>
            <a:endParaRPr sz="6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F7A1F"/>
        </a:solidFill>
      </p:bgPr>
    </p:bg>
    <p:spTree>
      <p:nvGrpSpPr>
        <p:cNvPr id="117" name="Shape 117"/>
        <p:cNvGrpSpPr/>
        <p:nvPr/>
      </p:nvGrpSpPr>
      <p:grpSpPr>
        <a:xfrm>
          <a:off x="0" y="0"/>
          <a:ext cx="0" cy="0"/>
          <a:chOff x="0" y="0"/>
          <a:chExt cx="0" cy="0"/>
        </a:xfrm>
      </p:grpSpPr>
      <p:pic>
        <p:nvPicPr>
          <p:cNvPr id="118" name="Google Shape;118;p5"/>
          <p:cNvPicPr preferRelativeResize="0"/>
          <p:nvPr/>
        </p:nvPicPr>
        <p:blipFill rotWithShape="1">
          <a:blip r:embed="rId3">
            <a:alphaModFix/>
          </a:blip>
          <a:srcRect b="0" l="4166" r="4166" t="0"/>
          <a:stretch/>
        </p:blipFill>
        <p:spPr>
          <a:xfrm>
            <a:off x="11977807" y="-235336"/>
            <a:ext cx="4869445" cy="10903768"/>
          </a:xfrm>
          <a:prstGeom prst="rect">
            <a:avLst/>
          </a:prstGeom>
          <a:noFill/>
          <a:ln>
            <a:noFill/>
          </a:ln>
        </p:spPr>
      </p:pic>
      <p:sp>
        <p:nvSpPr>
          <p:cNvPr id="119" name="Google Shape;119;p5"/>
          <p:cNvSpPr txBox="1"/>
          <p:nvPr/>
        </p:nvSpPr>
        <p:spPr>
          <a:xfrm>
            <a:off x="1028700" y="3844607"/>
            <a:ext cx="9837300" cy="1893000"/>
          </a:xfrm>
          <a:prstGeom prst="rect">
            <a:avLst/>
          </a:prstGeom>
          <a:noFill/>
          <a:ln>
            <a:noFill/>
          </a:ln>
        </p:spPr>
        <p:txBody>
          <a:bodyPr anchorCtr="0" anchor="t" bIns="0" lIns="0" spcFirstLastPara="1" rIns="0" wrap="square" tIns="0">
            <a:spAutoFit/>
          </a:bodyPr>
          <a:lstStyle/>
          <a:p>
            <a:pPr indent="0" lvl="0" marL="0" marR="0" rtl="0" algn="ctr">
              <a:lnSpc>
                <a:spcPct val="140002"/>
              </a:lnSpc>
              <a:spcBef>
                <a:spcPts val="0"/>
              </a:spcBef>
              <a:spcAft>
                <a:spcPts val="0"/>
              </a:spcAft>
              <a:buNone/>
            </a:pPr>
            <a:r>
              <a:rPr i="0" lang="en-US" sz="12299" u="none" cap="none" strike="noStrike">
                <a:solidFill>
                  <a:srgbClr val="FFFFFF"/>
                </a:solidFill>
                <a:latin typeface="Times New Roman"/>
                <a:ea typeface="Times New Roman"/>
                <a:cs typeface="Times New Roman"/>
                <a:sym typeface="Times New Roman"/>
              </a:rPr>
              <a:t>Uml</a:t>
            </a:r>
            <a:r>
              <a:rPr lang="en-US" sz="12299">
                <a:solidFill>
                  <a:srgbClr val="FFFFFF"/>
                </a:solidFill>
                <a:latin typeface="Times New Roman"/>
                <a:ea typeface="Times New Roman"/>
                <a:cs typeface="Times New Roman"/>
                <a:sym typeface="Times New Roman"/>
              </a:rPr>
              <a:t> </a:t>
            </a:r>
            <a:r>
              <a:rPr i="0" lang="en-US" sz="12299" u="none" cap="none" strike="noStrike">
                <a:solidFill>
                  <a:srgbClr val="FFFFFF"/>
                </a:solidFill>
                <a:latin typeface="Times New Roman"/>
                <a:ea typeface="Times New Roman"/>
                <a:cs typeface="Times New Roman"/>
                <a:sym typeface="Times New Roman"/>
              </a:rPr>
              <a:t>Diagram</a:t>
            </a:r>
            <a:endParaRPr sz="1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CECB"/>
        </a:solidFill>
      </p:bgPr>
    </p:bg>
    <p:spTree>
      <p:nvGrpSpPr>
        <p:cNvPr id="123" name="Shape 123"/>
        <p:cNvGrpSpPr/>
        <p:nvPr/>
      </p:nvGrpSpPr>
      <p:grpSpPr>
        <a:xfrm>
          <a:off x="0" y="0"/>
          <a:ext cx="0" cy="0"/>
          <a:chOff x="0" y="0"/>
          <a:chExt cx="0" cy="0"/>
        </a:xfrm>
      </p:grpSpPr>
      <p:pic>
        <p:nvPicPr>
          <p:cNvPr id="124" name="Google Shape;124;p6"/>
          <p:cNvPicPr preferRelativeResize="0"/>
          <p:nvPr/>
        </p:nvPicPr>
        <p:blipFill rotWithShape="1">
          <a:blip r:embed="rId3">
            <a:alphaModFix/>
          </a:blip>
          <a:srcRect b="0" l="0" r="0" t="0"/>
          <a:stretch/>
        </p:blipFill>
        <p:spPr>
          <a:xfrm>
            <a:off x="4060121" y="2363444"/>
            <a:ext cx="10167759" cy="7482269"/>
          </a:xfrm>
          <a:prstGeom prst="rect">
            <a:avLst/>
          </a:prstGeom>
          <a:noFill/>
          <a:ln>
            <a:noFill/>
          </a:ln>
        </p:spPr>
      </p:pic>
      <p:sp>
        <p:nvSpPr>
          <p:cNvPr id="125" name="Google Shape;125;p6"/>
          <p:cNvSpPr txBox="1"/>
          <p:nvPr/>
        </p:nvSpPr>
        <p:spPr>
          <a:xfrm>
            <a:off x="2348880" y="876300"/>
            <a:ext cx="13590300" cy="1139100"/>
          </a:xfrm>
          <a:prstGeom prst="rect">
            <a:avLst/>
          </a:prstGeom>
          <a:noFill/>
          <a:ln>
            <a:noFill/>
          </a:ln>
        </p:spPr>
        <p:txBody>
          <a:bodyPr anchorCtr="0" anchor="t" bIns="0" lIns="0" spcFirstLastPara="1" rIns="0" wrap="square" tIns="0">
            <a:spAutoFit/>
          </a:bodyPr>
          <a:lstStyle/>
          <a:p>
            <a:pPr indent="0" lvl="0" marL="0" marR="0" rtl="0" algn="ctr">
              <a:lnSpc>
                <a:spcPct val="139995"/>
              </a:lnSpc>
              <a:spcBef>
                <a:spcPts val="0"/>
              </a:spcBef>
              <a:spcAft>
                <a:spcPts val="0"/>
              </a:spcAft>
              <a:buNone/>
            </a:pPr>
            <a:r>
              <a:rPr i="0" lang="en-US" sz="7401" u="none" cap="none" strike="noStrike">
                <a:solidFill>
                  <a:srgbClr val="372A28"/>
                </a:solidFill>
                <a:latin typeface="Times New Roman"/>
                <a:ea typeface="Times New Roman"/>
                <a:cs typeface="Times New Roman"/>
                <a:sym typeface="Times New Roman"/>
              </a:rPr>
              <a:t>Entity Relationship </a:t>
            </a:r>
            <a:r>
              <a:rPr lang="en-US" sz="7401">
                <a:solidFill>
                  <a:srgbClr val="372A28"/>
                </a:solidFill>
                <a:latin typeface="Times New Roman"/>
                <a:ea typeface="Times New Roman"/>
                <a:cs typeface="Times New Roman"/>
                <a:sym typeface="Times New Roman"/>
              </a:rPr>
              <a:t>Diagram</a:t>
            </a:r>
            <a:endParaRPr sz="8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A7073"/>
        </a:solidFill>
      </p:bgPr>
    </p:bg>
    <p:spTree>
      <p:nvGrpSpPr>
        <p:cNvPr id="129" name="Shape 129"/>
        <p:cNvGrpSpPr/>
        <p:nvPr/>
      </p:nvGrpSpPr>
      <p:grpSpPr>
        <a:xfrm>
          <a:off x="0" y="0"/>
          <a:ext cx="0" cy="0"/>
          <a:chOff x="0" y="0"/>
          <a:chExt cx="0" cy="0"/>
        </a:xfrm>
      </p:grpSpPr>
      <p:sp>
        <p:nvSpPr>
          <p:cNvPr id="130" name="Google Shape;130;g201ea867536_0_5"/>
          <p:cNvSpPr txBox="1"/>
          <p:nvPr/>
        </p:nvSpPr>
        <p:spPr>
          <a:xfrm>
            <a:off x="5534902" y="1139883"/>
            <a:ext cx="7353900" cy="1108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200">
                <a:solidFill>
                  <a:srgbClr val="2B4743"/>
                </a:solidFill>
                <a:latin typeface="Times New Roman"/>
                <a:ea typeface="Times New Roman"/>
                <a:cs typeface="Times New Roman"/>
                <a:sym typeface="Times New Roman"/>
              </a:rPr>
              <a:t>Screenshots</a:t>
            </a:r>
            <a:endParaRPr sz="600">
              <a:latin typeface="Times New Roman"/>
              <a:ea typeface="Times New Roman"/>
              <a:cs typeface="Times New Roman"/>
              <a:sym typeface="Times New Roman"/>
            </a:endParaRPr>
          </a:p>
        </p:txBody>
      </p:sp>
      <p:sp>
        <p:nvSpPr>
          <p:cNvPr id="131" name="Google Shape;131;g201ea867536_0_5"/>
          <p:cNvSpPr txBox="1"/>
          <p:nvPr/>
        </p:nvSpPr>
        <p:spPr>
          <a:xfrm>
            <a:off x="5534902" y="2248083"/>
            <a:ext cx="7353900" cy="92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t/>
            </a:r>
            <a:endParaRPr sz="600"/>
          </a:p>
        </p:txBody>
      </p:sp>
      <p:pic>
        <p:nvPicPr>
          <p:cNvPr id="132" name="Google Shape;132;g201ea867536_0_5"/>
          <p:cNvPicPr preferRelativeResize="0"/>
          <p:nvPr/>
        </p:nvPicPr>
        <p:blipFill>
          <a:blip r:embed="rId3">
            <a:alphaModFix/>
          </a:blip>
          <a:stretch>
            <a:fillRect/>
          </a:stretch>
        </p:blipFill>
        <p:spPr>
          <a:xfrm>
            <a:off x="1535750" y="3660870"/>
            <a:ext cx="7353900" cy="3768679"/>
          </a:xfrm>
          <a:prstGeom prst="rect">
            <a:avLst/>
          </a:prstGeom>
          <a:noFill/>
          <a:ln>
            <a:noFill/>
          </a:ln>
        </p:spPr>
      </p:pic>
      <p:pic>
        <p:nvPicPr>
          <p:cNvPr id="133" name="Google Shape;133;g201ea867536_0_5"/>
          <p:cNvPicPr preferRelativeResize="0"/>
          <p:nvPr/>
        </p:nvPicPr>
        <p:blipFill>
          <a:blip r:embed="rId4">
            <a:alphaModFix/>
          </a:blip>
          <a:stretch>
            <a:fillRect/>
          </a:stretch>
        </p:blipFill>
        <p:spPr>
          <a:xfrm>
            <a:off x="9916491" y="3660878"/>
            <a:ext cx="7365508" cy="3768676"/>
          </a:xfrm>
          <a:prstGeom prst="rect">
            <a:avLst/>
          </a:prstGeom>
          <a:noFill/>
          <a:ln>
            <a:noFill/>
          </a:ln>
        </p:spPr>
      </p:pic>
      <p:sp>
        <p:nvSpPr>
          <p:cNvPr id="134" name="Google Shape;134;g201ea867536_0_5"/>
          <p:cNvSpPr txBox="1"/>
          <p:nvPr/>
        </p:nvSpPr>
        <p:spPr>
          <a:xfrm>
            <a:off x="3468800" y="7549700"/>
            <a:ext cx="3487800" cy="53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2300">
                <a:latin typeface="Times New Roman"/>
                <a:ea typeface="Times New Roman"/>
                <a:cs typeface="Times New Roman"/>
                <a:sym typeface="Times New Roman"/>
              </a:rPr>
              <a:t>Admin Page</a:t>
            </a:r>
            <a:endParaRPr sz="2300">
              <a:latin typeface="Times New Roman"/>
              <a:ea typeface="Times New Roman"/>
              <a:cs typeface="Times New Roman"/>
              <a:sym typeface="Times New Roman"/>
            </a:endParaRPr>
          </a:p>
        </p:txBody>
      </p:sp>
      <p:sp>
        <p:nvSpPr>
          <p:cNvPr id="135" name="Google Shape;135;g201ea867536_0_5"/>
          <p:cNvSpPr txBox="1"/>
          <p:nvPr/>
        </p:nvSpPr>
        <p:spPr>
          <a:xfrm>
            <a:off x="11855350" y="7549700"/>
            <a:ext cx="3487800" cy="53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2300">
                <a:latin typeface="Times New Roman"/>
                <a:ea typeface="Times New Roman"/>
                <a:cs typeface="Times New Roman"/>
                <a:sym typeface="Times New Roman"/>
              </a:rPr>
              <a:t>Student Login</a:t>
            </a:r>
            <a:r>
              <a:rPr lang="en-US" sz="2300">
                <a:latin typeface="Times New Roman"/>
                <a:ea typeface="Times New Roman"/>
                <a:cs typeface="Times New Roman"/>
                <a:sym typeface="Times New Roman"/>
              </a:rPr>
              <a:t> Page</a:t>
            </a:r>
            <a:endParaRPr sz="23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A7073"/>
        </a:solidFill>
      </p:bgPr>
    </p:bg>
    <p:spTree>
      <p:nvGrpSpPr>
        <p:cNvPr id="139" name="Shape 139"/>
        <p:cNvGrpSpPr/>
        <p:nvPr/>
      </p:nvGrpSpPr>
      <p:grpSpPr>
        <a:xfrm>
          <a:off x="0" y="0"/>
          <a:ext cx="0" cy="0"/>
          <a:chOff x="0" y="0"/>
          <a:chExt cx="0" cy="0"/>
        </a:xfrm>
      </p:grpSpPr>
      <p:sp>
        <p:nvSpPr>
          <p:cNvPr id="140" name="Google Shape;140;g201ea867536_0_21"/>
          <p:cNvSpPr txBox="1"/>
          <p:nvPr/>
        </p:nvSpPr>
        <p:spPr>
          <a:xfrm>
            <a:off x="5534902" y="1139883"/>
            <a:ext cx="7353900" cy="1108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200">
                <a:solidFill>
                  <a:srgbClr val="2B4743"/>
                </a:solidFill>
                <a:latin typeface="Times New Roman"/>
                <a:ea typeface="Times New Roman"/>
                <a:cs typeface="Times New Roman"/>
                <a:sym typeface="Times New Roman"/>
              </a:rPr>
              <a:t>Screenshots</a:t>
            </a:r>
            <a:endParaRPr sz="600">
              <a:latin typeface="Times New Roman"/>
              <a:ea typeface="Times New Roman"/>
              <a:cs typeface="Times New Roman"/>
              <a:sym typeface="Times New Roman"/>
            </a:endParaRPr>
          </a:p>
        </p:txBody>
      </p:sp>
      <p:sp>
        <p:nvSpPr>
          <p:cNvPr id="141" name="Google Shape;141;g201ea867536_0_21"/>
          <p:cNvSpPr txBox="1"/>
          <p:nvPr/>
        </p:nvSpPr>
        <p:spPr>
          <a:xfrm>
            <a:off x="5534902" y="2248083"/>
            <a:ext cx="7353900" cy="92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t/>
            </a:r>
            <a:endParaRPr sz="600"/>
          </a:p>
        </p:txBody>
      </p:sp>
      <p:sp>
        <p:nvSpPr>
          <p:cNvPr id="142" name="Google Shape;142;g201ea867536_0_21"/>
          <p:cNvSpPr txBox="1"/>
          <p:nvPr/>
        </p:nvSpPr>
        <p:spPr>
          <a:xfrm>
            <a:off x="3468800" y="7446700"/>
            <a:ext cx="3487800" cy="53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2300">
                <a:latin typeface="Times New Roman"/>
                <a:ea typeface="Times New Roman"/>
                <a:cs typeface="Times New Roman"/>
                <a:sym typeface="Times New Roman"/>
              </a:rPr>
              <a:t>Admin Home Page</a:t>
            </a:r>
            <a:endParaRPr sz="2300">
              <a:latin typeface="Times New Roman"/>
              <a:ea typeface="Times New Roman"/>
              <a:cs typeface="Times New Roman"/>
              <a:sym typeface="Times New Roman"/>
            </a:endParaRPr>
          </a:p>
        </p:txBody>
      </p:sp>
      <p:sp>
        <p:nvSpPr>
          <p:cNvPr id="143" name="Google Shape;143;g201ea867536_0_21"/>
          <p:cNvSpPr txBox="1"/>
          <p:nvPr/>
        </p:nvSpPr>
        <p:spPr>
          <a:xfrm>
            <a:off x="12110913" y="7446700"/>
            <a:ext cx="3487800" cy="53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2300">
                <a:latin typeface="Times New Roman"/>
                <a:ea typeface="Times New Roman"/>
                <a:cs typeface="Times New Roman"/>
                <a:sym typeface="Times New Roman"/>
              </a:rPr>
              <a:t>View All Teachers</a:t>
            </a:r>
            <a:r>
              <a:rPr lang="en-US" sz="2300">
                <a:latin typeface="Times New Roman"/>
                <a:ea typeface="Times New Roman"/>
                <a:cs typeface="Times New Roman"/>
                <a:sym typeface="Times New Roman"/>
              </a:rPr>
              <a:t> Page</a:t>
            </a:r>
            <a:endParaRPr sz="2300">
              <a:latin typeface="Times New Roman"/>
              <a:ea typeface="Times New Roman"/>
              <a:cs typeface="Times New Roman"/>
              <a:sym typeface="Times New Roman"/>
            </a:endParaRPr>
          </a:p>
        </p:txBody>
      </p:sp>
      <p:pic>
        <p:nvPicPr>
          <p:cNvPr id="144" name="Google Shape;144;g201ea867536_0_21"/>
          <p:cNvPicPr preferRelativeResize="0"/>
          <p:nvPr/>
        </p:nvPicPr>
        <p:blipFill>
          <a:blip r:embed="rId3">
            <a:alphaModFix/>
          </a:blip>
          <a:stretch>
            <a:fillRect/>
          </a:stretch>
        </p:blipFill>
        <p:spPr>
          <a:xfrm>
            <a:off x="392526" y="2941100"/>
            <a:ext cx="8358950" cy="4274876"/>
          </a:xfrm>
          <a:prstGeom prst="rect">
            <a:avLst/>
          </a:prstGeom>
          <a:noFill/>
          <a:ln>
            <a:noFill/>
          </a:ln>
        </p:spPr>
      </p:pic>
      <p:pic>
        <p:nvPicPr>
          <p:cNvPr id="145" name="Google Shape;145;g201ea867536_0_21"/>
          <p:cNvPicPr preferRelativeResize="0"/>
          <p:nvPr/>
        </p:nvPicPr>
        <p:blipFill>
          <a:blip r:embed="rId4">
            <a:alphaModFix/>
          </a:blip>
          <a:stretch>
            <a:fillRect/>
          </a:stretch>
        </p:blipFill>
        <p:spPr>
          <a:xfrm>
            <a:off x="9559300" y="2941100"/>
            <a:ext cx="8591025" cy="42748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EDEEB"/>
        </a:solidFill>
      </p:bgPr>
    </p:bg>
    <p:spTree>
      <p:nvGrpSpPr>
        <p:cNvPr id="149" name="Shape 149"/>
        <p:cNvGrpSpPr/>
        <p:nvPr/>
      </p:nvGrpSpPr>
      <p:grpSpPr>
        <a:xfrm>
          <a:off x="0" y="0"/>
          <a:ext cx="0" cy="0"/>
          <a:chOff x="0" y="0"/>
          <a:chExt cx="0" cy="0"/>
        </a:xfrm>
      </p:grpSpPr>
      <p:sp>
        <p:nvSpPr>
          <p:cNvPr id="150" name="Google Shape;150;p7"/>
          <p:cNvSpPr txBox="1"/>
          <p:nvPr/>
        </p:nvSpPr>
        <p:spPr>
          <a:xfrm>
            <a:off x="3129087" y="5434730"/>
            <a:ext cx="12029700" cy="2262900"/>
          </a:xfrm>
          <a:prstGeom prst="rect">
            <a:avLst/>
          </a:prstGeom>
          <a:noFill/>
          <a:ln>
            <a:noFill/>
          </a:ln>
        </p:spPr>
        <p:txBody>
          <a:bodyPr anchorCtr="0" anchor="t" bIns="0" lIns="0" spcFirstLastPara="1" rIns="0" wrap="square" tIns="0">
            <a:spAutoFit/>
          </a:bodyPr>
          <a:lstStyle/>
          <a:p>
            <a:pPr indent="0" lvl="0" marL="0" marR="0" rtl="0" algn="just">
              <a:lnSpc>
                <a:spcPct val="150017"/>
              </a:lnSpc>
              <a:spcBef>
                <a:spcPts val="0"/>
              </a:spcBef>
              <a:spcAft>
                <a:spcPts val="0"/>
              </a:spcAft>
              <a:buNone/>
            </a:pPr>
            <a:r>
              <a:rPr lang="en-US" sz="2100">
                <a:solidFill>
                  <a:schemeClr val="dk1"/>
                </a:solidFill>
                <a:latin typeface="Times New Roman"/>
                <a:ea typeface="Times New Roman"/>
                <a:cs typeface="Times New Roman"/>
                <a:sym typeface="Times New Roman"/>
              </a:rPr>
              <a:t>In conclusion, the money management system project can be a valuable tool for schools looking to improve their financial management practices. The system simplifies the process of calculating total money spent and earned, and it provides administrators to have more insights on all teachers and students and can help them make informed financial decisions. By using this system, schools can save time, reduce errors, and ensure that they have the enough resources or funds to provide quality education to their students.</a:t>
            </a:r>
            <a:endParaRPr sz="3699">
              <a:solidFill>
                <a:schemeClr val="dk1"/>
              </a:solidFill>
              <a:latin typeface="Times New Roman"/>
              <a:ea typeface="Times New Roman"/>
              <a:cs typeface="Times New Roman"/>
              <a:sym typeface="Times New Roman"/>
            </a:endParaRPr>
          </a:p>
        </p:txBody>
      </p:sp>
      <p:sp>
        <p:nvSpPr>
          <p:cNvPr id="151" name="Google Shape;151;p7"/>
          <p:cNvSpPr txBox="1"/>
          <p:nvPr/>
        </p:nvSpPr>
        <p:spPr>
          <a:xfrm>
            <a:off x="1297666" y="3036663"/>
            <a:ext cx="15692700" cy="1477800"/>
          </a:xfrm>
          <a:prstGeom prst="rect">
            <a:avLst/>
          </a:prstGeom>
          <a:noFill/>
          <a:ln>
            <a:noFill/>
          </a:ln>
        </p:spPr>
        <p:txBody>
          <a:bodyPr anchorCtr="0" anchor="t" bIns="0" lIns="0" spcFirstLastPara="1" rIns="0" wrap="square" tIns="0">
            <a:spAutoFit/>
          </a:bodyPr>
          <a:lstStyle/>
          <a:p>
            <a:pPr indent="0" lvl="0" marL="0" marR="0" rtl="0" algn="ctr">
              <a:lnSpc>
                <a:spcPct val="119989"/>
              </a:lnSpc>
              <a:spcBef>
                <a:spcPts val="0"/>
              </a:spcBef>
              <a:spcAft>
                <a:spcPts val="0"/>
              </a:spcAft>
              <a:buNone/>
            </a:pPr>
            <a:r>
              <a:rPr b="0" i="0" lang="en-US" sz="9600" u="none" cap="none" strike="noStrike">
                <a:solidFill>
                  <a:srgbClr val="2B4743"/>
                </a:solidFill>
                <a:latin typeface="Arial"/>
                <a:ea typeface="Arial"/>
                <a:cs typeface="Arial"/>
                <a:sym typeface="Arial"/>
              </a:rPr>
              <a:t>CONCLUSION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